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6"/>
  </p:notesMasterIdLst>
  <p:sldIdLst>
    <p:sldId id="265" r:id="rId2"/>
    <p:sldId id="266" r:id="rId3"/>
    <p:sldId id="267" r:id="rId4"/>
    <p:sldId id="268" r:id="rId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ru-RU"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763648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5552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5907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1707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8717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2" name="Google Shape;52;p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3" name="Google Shape;53;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9" name="Google Shape;59;p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60" name="Google Shape;60;p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61" name="Google Shape;61;p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62" name="Google Shape;62;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9">
            <a:alphaModFix/>
          </a:blip>
          <a:tile tx="0" ty="0" sx="100000" sy="100000" flip="none" algn="tl"/>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3" r:id="rId2"/>
    <p:sldLayoutId id="2147483654" r:id="rId3"/>
    <p:sldLayoutId id="2147483655" r:id="rId4"/>
    <p:sldLayoutId id="2147483656"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959"/>
              <a:buFont typeface="Calibri"/>
              <a:buNone/>
            </a:pPr>
            <a:r>
              <a:rPr lang="ru-RU" sz="3959"/>
              <a:t/>
            </a:r>
            <a:br>
              <a:rPr lang="ru-RU" sz="3959"/>
            </a:br>
            <a:r>
              <a:rPr lang="ru-RU" sz="3959"/>
              <a:t>2. Менеджмент қағидалары</a:t>
            </a:r>
            <a:br>
              <a:rPr lang="ru-RU" sz="3959"/>
            </a:br>
            <a:r>
              <a:rPr lang="ru-RU" sz="3959"/>
              <a:t> ( заңдылықтары):</a:t>
            </a:r>
            <a:br>
              <a:rPr lang="ru-RU" sz="3959"/>
            </a:br>
            <a:endParaRPr sz="3959"/>
          </a:p>
        </p:txBody>
      </p:sp>
      <p:sp>
        <p:nvSpPr>
          <p:cNvPr id="137" name="Google Shape;137;p22"/>
          <p:cNvSpPr txBox="1">
            <a:spLocks noGrp="1"/>
          </p:cNvSpPr>
          <p:nvPr>
            <p:ph type="body" idx="1"/>
          </p:nvPr>
        </p:nvSpPr>
        <p:spPr>
          <a:xfrm>
            <a:off x="285720" y="1600200"/>
            <a:ext cx="8429684" cy="4757758"/>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2720"/>
              <a:buChar char="•"/>
            </a:pPr>
            <a:r>
              <a:rPr lang="ru-RU" sz="2720" b="1"/>
              <a:t>1. Өндірісті басқару жүйесінің бірлігі </a:t>
            </a:r>
            <a:r>
              <a:rPr lang="ru-RU" sz="2720"/>
              <a:t>– бұл сыртқы орта жағдайы өзгергенде жүйенің ішкі байланыстарының тұрақты болуын көрсетеді. Кез келген жүйе секілді, кәсіпорын жекеленген элементтердің ұйымдасқан бірлестігі, ал оның ерекше бірлескен бөлігі – жаңа сапаға ие болатын бірыңғай тұтас құрылым. Кәсіпорынның бірде бір бөлімшесі тығыз, әрі өзара келісілген байланыссыз ақырғы өнімді өндіре алмайды. Ұйымның әрбір элементі өзіне тән қызметтік мәнді орындайды, демек қасиеттерінің тәуелділігі мен ұйымдарға қатынасы да осыған байланысты.</a:t>
            </a:r>
            <a:endParaRPr sz="2720"/>
          </a:p>
          <a:p>
            <a:pPr marL="342900" lvl="0" indent="-170180" algn="l" rtl="0">
              <a:lnSpc>
                <a:spcPct val="90000"/>
              </a:lnSpc>
              <a:spcBef>
                <a:spcPts val="544"/>
              </a:spcBef>
              <a:spcAft>
                <a:spcPts val="0"/>
              </a:spcAft>
              <a:buClr>
                <a:schemeClr val="dk1"/>
              </a:buClr>
              <a:buSzPts val="2720"/>
              <a:buNone/>
            </a:pPr>
            <a:endParaRPr sz="272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3"/>
          <p:cNvSpPr txBox="1">
            <a:spLocks noGrp="1"/>
          </p:cNvSpPr>
          <p:nvPr>
            <p:ph type="body" idx="1"/>
          </p:nvPr>
        </p:nvSpPr>
        <p:spPr>
          <a:xfrm>
            <a:off x="457200" y="714356"/>
            <a:ext cx="8229600" cy="5411807"/>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3200"/>
              <a:buChar char="•"/>
            </a:pPr>
            <a:r>
              <a:rPr lang="ru-RU" b="1"/>
              <a:t>2. Өндіріс және басқарудың пропорционалдығы (байланысы)</a:t>
            </a:r>
            <a:r>
              <a:rPr lang="ru-RU"/>
              <a:t>, бұл кәсіпорынға да және негізгі және көмекші өндірістің тиімді дамуы үшін де қажет. Кәсіпорын өте күрделі, үлкен әрі біркелкі дамитын жүйе. Мұның өзі жекеленген бөлімдерден және олардың бірлестігінен тұрады. </a:t>
            </a:r>
            <a:endParaRPr/>
          </a:p>
          <a:p>
            <a:pPr marL="342900" lvl="0" indent="-139700" algn="l" rtl="0">
              <a:spcBef>
                <a:spcPts val="640"/>
              </a:spcBef>
              <a:spcAft>
                <a:spcPts val="0"/>
              </a:spcAft>
              <a:buClr>
                <a:schemeClr val="dk1"/>
              </a:buClr>
              <a:buSzPts val="320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4"/>
          <p:cNvSpPr txBox="1">
            <a:spLocks noGrp="1"/>
          </p:cNvSpPr>
          <p:nvPr>
            <p:ph type="body" idx="1"/>
          </p:nvPr>
        </p:nvSpPr>
        <p:spPr>
          <a:xfrm>
            <a:off x="457200" y="0"/>
            <a:ext cx="8229600" cy="6126163"/>
          </a:xfrm>
          <a:prstGeom prst="rect">
            <a:avLst/>
          </a:prstGeom>
          <a:noFill/>
          <a:ln>
            <a:noFill/>
          </a:ln>
        </p:spPr>
        <p:txBody>
          <a:bodyPr spcFirstLastPara="1" wrap="square" lIns="91425" tIns="45700" rIns="91425" bIns="45700" anchor="t" anchorCtr="0">
            <a:noAutofit/>
          </a:bodyPr>
          <a:lstStyle/>
          <a:p>
            <a:pPr marL="342900" lvl="0" indent="-139700" algn="l" rtl="0">
              <a:spcBef>
                <a:spcPts val="0"/>
              </a:spcBef>
              <a:spcAft>
                <a:spcPts val="0"/>
              </a:spcAft>
              <a:buClr>
                <a:schemeClr val="dk1"/>
              </a:buClr>
              <a:buSzPts val="3200"/>
              <a:buNone/>
            </a:pPr>
            <a:endParaRPr/>
          </a:p>
          <a:p>
            <a:pPr marL="342900" lvl="0" indent="-342900" algn="l" rtl="0">
              <a:spcBef>
                <a:spcPts val="640"/>
              </a:spcBef>
              <a:spcAft>
                <a:spcPts val="0"/>
              </a:spcAft>
              <a:buClr>
                <a:schemeClr val="dk1"/>
              </a:buClr>
              <a:buSzPts val="3200"/>
              <a:buChar char="•"/>
            </a:pPr>
            <a:r>
              <a:rPr lang="ru-RU"/>
              <a:t>3. </a:t>
            </a:r>
            <a:r>
              <a:rPr lang="ru-RU" b="1"/>
              <a:t>Басқаруды орталықтандыру және орталықсыздандырудың тиімді үйлесуі </a:t>
            </a:r>
            <a:r>
              <a:rPr lang="ru-RU"/>
              <a:t>қызмет мәселелерін және өкілеттіліктерді бөлу қажеттілігін білдіреді.</a:t>
            </a:r>
            <a:endParaRPr/>
          </a:p>
          <a:p>
            <a:pPr marL="342900" lvl="0" indent="-342900" algn="l" rtl="0">
              <a:spcBef>
                <a:spcPts val="640"/>
              </a:spcBef>
              <a:spcAft>
                <a:spcPts val="0"/>
              </a:spcAft>
              <a:buClr>
                <a:schemeClr val="dk1"/>
              </a:buClr>
              <a:buSzPts val="3200"/>
              <a:buChar char="•"/>
            </a:pPr>
            <a:r>
              <a:rPr lang="ru-RU"/>
              <a:t>4. </a:t>
            </a:r>
            <a:r>
              <a:rPr lang="ru-RU" b="1"/>
              <a:t>Басқарушы және басқарылушы жүйенің сәйкес келуі. </a:t>
            </a:r>
            <a:r>
              <a:rPr lang="ru-RU"/>
              <a:t>Басқарушы  мен  басқарылатын  жүйелердің  барлығында  алмасудың  арасында кәсіпорынды  басқару  жүзеге  асырылады. </a:t>
            </a:r>
            <a:endParaRPr/>
          </a:p>
          <a:p>
            <a:pPr marL="342900" lvl="0" indent="-139700" algn="l" rtl="0">
              <a:spcBef>
                <a:spcPts val="640"/>
              </a:spcBef>
              <a:spcAft>
                <a:spcPts val="0"/>
              </a:spcAft>
              <a:buClr>
                <a:schemeClr val="dk1"/>
              </a:buClr>
              <a:buSzPts val="3200"/>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5"/>
          <p:cNvSpPr txBox="1">
            <a:spLocks noGrp="1"/>
          </p:cNvSpPr>
          <p:nvPr>
            <p:ph type="body" idx="1"/>
          </p:nvPr>
        </p:nvSpPr>
        <p:spPr>
          <a:xfrm>
            <a:off x="457200" y="857232"/>
            <a:ext cx="8229600" cy="5268931"/>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dk1"/>
              </a:buClr>
              <a:buSzPts val="2960"/>
              <a:buChar char="•"/>
            </a:pPr>
            <a:r>
              <a:rPr lang="ru-RU" sz="2960"/>
              <a:t>Басқару  процесі  тұрғысынан  қарастырғанда  мәліметтер, еңбек  құралы,  басқарылатын, басқаратын  жүйелер  және  сыртқы  орта  туралы  деректер  жиынтығы  ретінде  қарастыруға  болады. Бұл  ұғымда  мәлімет  басқару  процесінің  негізі, шешімді  әзірлеу, бақылау  және  жүзеге  асыру  ретінде  орын  алады.</a:t>
            </a:r>
            <a:endParaRPr sz="2960"/>
          </a:p>
          <a:p>
            <a:pPr marL="342900" lvl="0" indent="-342900" algn="l" rtl="0">
              <a:lnSpc>
                <a:spcPct val="80000"/>
              </a:lnSpc>
              <a:spcBef>
                <a:spcPts val="592"/>
              </a:spcBef>
              <a:spcAft>
                <a:spcPts val="0"/>
              </a:spcAft>
              <a:buClr>
                <a:schemeClr val="dk1"/>
              </a:buClr>
              <a:buSzPts val="2960"/>
              <a:buChar char="•"/>
            </a:pPr>
            <a:r>
              <a:rPr lang="ru-RU" sz="2960"/>
              <a:t>5. </a:t>
            </a:r>
            <a:r>
              <a:rPr lang="ru-RU" sz="2960" b="1"/>
              <a:t>Әр түрліліктің қажеттілігі. </a:t>
            </a:r>
            <a:r>
              <a:rPr lang="ru-RU" sz="2960"/>
              <a:t>Әртүрлілік – бұл сыртқы жағдайлар және ішкі себептердің әсерінен жүйеде болуы мүмкін жағдайлар жиыны.</a:t>
            </a:r>
            <a:endParaRPr sz="2960"/>
          </a:p>
          <a:p>
            <a:pPr marL="342900" lvl="0" indent="-342900" algn="l" rtl="0">
              <a:lnSpc>
                <a:spcPct val="80000"/>
              </a:lnSpc>
              <a:spcBef>
                <a:spcPts val="592"/>
              </a:spcBef>
              <a:spcAft>
                <a:spcPts val="0"/>
              </a:spcAft>
              <a:buClr>
                <a:schemeClr val="dk1"/>
              </a:buClr>
              <a:buSzPts val="2960"/>
              <a:buChar char="•"/>
            </a:pPr>
            <a:r>
              <a:rPr lang="ru-RU" sz="2960"/>
              <a:t> </a:t>
            </a:r>
            <a:endParaRPr sz="2960"/>
          </a:p>
          <a:p>
            <a:pPr marL="342900" lvl="0" indent="-154940" algn="l" rtl="0">
              <a:lnSpc>
                <a:spcPct val="80000"/>
              </a:lnSpc>
              <a:spcBef>
                <a:spcPts val="592"/>
              </a:spcBef>
              <a:spcAft>
                <a:spcPts val="0"/>
              </a:spcAft>
              <a:buClr>
                <a:schemeClr val="dk1"/>
              </a:buClr>
              <a:buSzPts val="2960"/>
              <a:buNone/>
            </a:pPr>
            <a:endParaRPr sz="2960"/>
          </a:p>
        </p:txBody>
      </p:sp>
    </p:spTree>
  </p:cSld>
  <p:clrMapOvr>
    <a:masterClrMapping/>
  </p:clrMapOvr>
</p:sld>
</file>

<file path=ppt/theme/theme1.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TotalTime>
  <Words>219</Words>
  <Application>Microsoft Office PowerPoint</Application>
  <PresentationFormat>Экран (4:3)</PresentationFormat>
  <Paragraphs>9</Paragraphs>
  <Slides>4</Slides>
  <Notes>4</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4</vt:i4>
      </vt:variant>
    </vt:vector>
  </HeadingPairs>
  <TitlesOfParts>
    <vt:vector size="7" baseType="lpstr">
      <vt:lpstr>Arial</vt:lpstr>
      <vt:lpstr>Calibri</vt:lpstr>
      <vt:lpstr>Тема Office</vt:lpstr>
      <vt:lpstr> 2. Менеджмент қағидалары  ( заңдылықтары): </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Тақырып 1. Менеджментке кіріспе</dc:title>
  <dc:creator>Гульжан Байтикенова</dc:creator>
  <cp:lastModifiedBy>Мадина Рахимбердинова</cp:lastModifiedBy>
  <cp:revision>5</cp:revision>
  <dcterms:modified xsi:type="dcterms:W3CDTF">2019-10-31T04:50:11Z</dcterms:modified>
</cp:coreProperties>
</file>